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4" r:id="rId3"/>
    <p:sldId id="266" r:id="rId4"/>
    <p:sldId id="268" r:id="rId5"/>
    <p:sldId id="269" r:id="rId6"/>
    <p:sldId id="270" r:id="rId7"/>
    <p:sldId id="258" r:id="rId8"/>
    <p:sldId id="259" r:id="rId9"/>
    <p:sldId id="261" r:id="rId10"/>
    <p:sldId id="260" r:id="rId11"/>
    <p:sldId id="262" r:id="rId12"/>
    <p:sldId id="26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E6192-1122-4D08-8AF8-B647700B3FA0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DA9CD-373B-462A-961C-815C996FB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513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954DBFC-A3F0-4A82-A931-60FB277304EF}" type="slidenum">
              <a:rPr lang="ru-RU" smtClean="0">
                <a:ea typeface="Microsoft YaHei" pitchFamily="34" charset="-122"/>
                <a:cs typeface="Segoe UI" pitchFamily="34" charset="0"/>
              </a:rPr>
              <a:pPr/>
              <a:t>1</a:t>
            </a:fld>
            <a:endParaRPr lang="ru-RU" smtClean="0"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  <a:ln/>
        </p:spPr>
      </p:sp>
      <p:sp>
        <p:nvSpPr>
          <p:cNvPr id="19460" name="Text Box 2"/>
          <p:cNvSpPr txBox="1">
            <a:spLocks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DA9CD-373B-462A-961C-815C996FBEB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048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DA9CD-373B-462A-961C-815C996FBEB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048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DA9CD-373B-462A-961C-815C996FBEB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048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6188-8FE8-497C-B358-8EB85C416BD2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7270-6925-4D1F-BA2F-C3F7B6123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06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6188-8FE8-497C-B358-8EB85C416BD2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7270-6925-4D1F-BA2F-C3F7B6123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698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6188-8FE8-497C-B358-8EB85C416BD2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7270-6925-4D1F-BA2F-C3F7B6123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262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568" y="365125"/>
            <a:ext cx="7882102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14.03.18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A8B02-CAD5-4651-A2BB-7C370332CE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040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6188-8FE8-497C-B358-8EB85C416BD2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7270-6925-4D1F-BA2F-C3F7B6123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61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6188-8FE8-497C-B358-8EB85C416BD2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7270-6925-4D1F-BA2F-C3F7B6123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723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6188-8FE8-497C-B358-8EB85C416BD2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7270-6925-4D1F-BA2F-C3F7B6123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73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6188-8FE8-497C-B358-8EB85C416BD2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7270-6925-4D1F-BA2F-C3F7B6123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899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6188-8FE8-497C-B358-8EB85C416BD2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7270-6925-4D1F-BA2F-C3F7B6123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911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6188-8FE8-497C-B358-8EB85C416BD2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7270-6925-4D1F-BA2F-C3F7B6123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88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6188-8FE8-497C-B358-8EB85C416BD2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7270-6925-4D1F-BA2F-C3F7B6123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639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6188-8FE8-497C-B358-8EB85C416BD2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97270-6925-4D1F-BA2F-C3F7B6123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9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C6188-8FE8-497C-B358-8EB85C416BD2}" type="datetimeFigureOut">
              <a:rPr lang="ru-RU" smtClean="0"/>
              <a:t>02.09.2020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97270-6925-4D1F-BA2F-C3F7B6123E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22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4499992" y="260648"/>
            <a:ext cx="4464496" cy="633670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КАФЕДРА ОБЩЕЙ И СОЦИАЛЬНОЙ ПСИХОЛОГИИ</a:t>
            </a:r>
            <a:b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sz="40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Заведующий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кафедрой</a:t>
            </a:r>
            <a:b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д. </a:t>
            </a:r>
            <a:r>
              <a:rPr lang="ru-RU" sz="1800" b="1" i="1" dirty="0" err="1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псх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 .н., проф. </a:t>
            </a:r>
            <a:b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1800" b="1" i="1" dirty="0" err="1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Сапоровская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 М.В.</a:t>
            </a:r>
            <a:b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		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saporov35@mail.ru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	</a:t>
            </a:r>
            <a:endParaRPr lang="ru-RU" altLang="en-US" sz="18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ea typeface="Constantia" pitchFamily="18" charset="0"/>
              <a:cs typeface="Arial" charset="0"/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 cstate="print"/>
          <a:srcRect l="29053" t="50270" r="20477" b="27388"/>
          <a:stretch>
            <a:fillRect/>
          </a:stretch>
        </p:blipFill>
        <p:spPr bwMode="auto">
          <a:xfrm>
            <a:off x="879758" y="692150"/>
            <a:ext cx="2144036" cy="865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620688"/>
            <a:ext cx="1188089" cy="1412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0"/>
            <a:ext cx="432141" cy="6875463"/>
          </a:xfrm>
          <a:prstGeom prst="rect">
            <a:avLst/>
          </a:prstGeom>
          <a:solidFill>
            <a:srgbClr val="1E4A9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4679738" y="6669360"/>
            <a:ext cx="4464262" cy="1588"/>
          </a:xfrm>
          <a:prstGeom prst="line">
            <a:avLst/>
          </a:prstGeom>
          <a:noFill/>
          <a:ln w="7632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611560" y="2780928"/>
            <a:ext cx="0" cy="3482975"/>
          </a:xfrm>
          <a:prstGeom prst="line">
            <a:avLst/>
          </a:prstGeom>
          <a:noFill/>
          <a:ln w="8892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2056" name="Picture 4" descr="C:\Users\VGruzdev\Desktop\7c02f330477aea04ec5a2a4ce96668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6187" y="2276475"/>
            <a:ext cx="3673790" cy="4392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738" y="2780928"/>
            <a:ext cx="392471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7545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5" y="234764"/>
            <a:ext cx="8639999" cy="1143000"/>
          </a:xfrm>
        </p:spPr>
        <p:txBody>
          <a:bodyPr>
            <a:noAutofit/>
          </a:bodyPr>
          <a:lstStyle/>
          <a:p>
            <a:pPr algn="r"/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Cambria" pitchFamily="18" charset="0"/>
                <a:cs typeface="Times New Roman" pitchFamily="18" charset="0"/>
              </a:rPr>
            </a:br>
            <a:r>
              <a:rPr lang="ru-RU" sz="5400" b="1" cap="all" dirty="0" smtClean="0">
                <a:latin typeface="Cambria" pitchFamily="18" charset="0"/>
                <a:cs typeface="Times New Roman" pitchFamily="18" charset="0"/>
              </a:rPr>
              <a:t>Мы </a:t>
            </a:r>
            <a:r>
              <a:rPr lang="ru-RU" sz="5400" b="1" cap="all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5400" b="1" cap="all" dirty="0" smtClean="0">
                <a:latin typeface="Cambria" pitchFamily="18" charset="0"/>
                <a:cs typeface="Times New Roman" pitchFamily="18" charset="0"/>
              </a:rPr>
              <a:t>в регионе</a:t>
            </a:r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Cambria" pitchFamily="18" charset="0"/>
                <a:cs typeface="Times New Roman" pitchFamily="18" charset="0"/>
              </a:rPr>
            </a:br>
            <a:endParaRPr lang="ru-RU" sz="36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5681831"/>
              </p:ext>
            </p:extLst>
          </p:nvPr>
        </p:nvGraphicFramePr>
        <p:xfrm>
          <a:off x="0" y="1559432"/>
          <a:ext cx="9144000" cy="5547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660"/>
                <a:gridCol w="9002340"/>
              </a:tblGrid>
              <a:tr h="5298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8130" marR="58130" marT="0" marB="0"/>
                </a:tc>
                <a:tc>
                  <a:txBody>
                    <a:bodyPr/>
                    <a:lstStyle/>
                    <a:p>
                      <a:pPr marL="342900" indent="-342900" algn="ctr">
                        <a:buAutoNum type="arabicPeriod"/>
                      </a:pPr>
                      <a:r>
                        <a:rPr lang="ru-RU" sz="2000" b="1" kern="1200" cap="all" baseline="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Укрепление и расширение партнерских связей с предприятиями и организациями г. Костромы и Костромского региона</a:t>
                      </a:r>
                    </a:p>
                    <a:p>
                      <a:pPr marL="171450" indent="-171450" algn="just">
                        <a:buFont typeface="Wingdings" pitchFamily="2" charset="2"/>
                        <a:buChar char="Ø"/>
                      </a:pPr>
                      <a:r>
                        <a:rPr lang="ru-RU" sz="1900" b="1" i="1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Партнерство</a:t>
                      </a:r>
                      <a:r>
                        <a:rPr lang="ru-RU" sz="1900" b="1" i="1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с  </a:t>
                      </a:r>
                      <a:r>
                        <a:rPr lang="ru-RU" sz="1900" b="1" i="1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ГИБДД </a:t>
                      </a:r>
                      <a:r>
                        <a:rPr lang="ru-RU" sz="1900" b="1" i="1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Рф</a:t>
                      </a:r>
                      <a:r>
                        <a:rPr lang="ru-RU" sz="1900" b="1" i="1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тема «Развитие</a:t>
                      </a:r>
                      <a:r>
                        <a:rPr lang="ru-RU" sz="1900" b="1" i="1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моделей безопасного поведения участников дорожного движения» (Тихомирова)</a:t>
                      </a:r>
                      <a:endParaRPr lang="ru-RU" sz="1900" b="1" i="1" dirty="0" smtClean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  <a:p>
                      <a:pPr marL="171450" indent="-171450" algn="just">
                        <a:buFont typeface="Wingdings" pitchFamily="2" charset="2"/>
                        <a:buChar char="Ø"/>
                      </a:pPr>
                      <a:r>
                        <a:rPr lang="ru-RU" sz="1900" b="1" i="1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Партнерство с молодежным центром «Пале»</a:t>
                      </a:r>
                      <a:r>
                        <a:rPr lang="ru-RU" sz="1900" b="1" i="1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по вопросам </a:t>
                      </a:r>
                      <a:r>
                        <a:rPr lang="ru-RU" sz="1900" b="1" i="1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профориентационной</a:t>
                      </a:r>
                      <a:r>
                        <a:rPr lang="ru-RU" sz="1900" b="1" i="1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работы и профилактике </a:t>
                      </a:r>
                      <a:r>
                        <a:rPr lang="ru-RU" sz="1900" b="1" i="1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девиантного</a:t>
                      </a:r>
                      <a:r>
                        <a:rPr lang="ru-RU" sz="1900" b="1" i="1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поведения (</a:t>
                      </a:r>
                      <a:r>
                        <a:rPr lang="ru-RU" sz="1900" b="1" i="1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Сапоровская</a:t>
                      </a:r>
                      <a:r>
                        <a:rPr lang="ru-RU" sz="1900" b="1" i="1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, Крылова, Каменский)</a:t>
                      </a:r>
                    </a:p>
                    <a:p>
                      <a:pPr marL="171450" indent="-171450" algn="just">
                        <a:buFont typeface="Wingdings" pitchFamily="2" charset="2"/>
                        <a:buChar char="Ø"/>
                      </a:pPr>
                      <a:r>
                        <a:rPr lang="ru-RU" sz="1900" b="1" i="1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Партнерство с </a:t>
                      </a:r>
                      <a:r>
                        <a:rPr lang="ru-RU" sz="1900" b="1" i="1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бразовательными</a:t>
                      </a:r>
                      <a:r>
                        <a:rPr lang="ru-RU" sz="1900" b="1" i="1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учреждениями региона -  темы «Профилактика суицидальных рисков у детей и подростков» (</a:t>
                      </a:r>
                      <a:r>
                        <a:rPr lang="ru-RU" sz="1900" b="1" i="1" baseline="0" dirty="0" err="1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Сапоровская</a:t>
                      </a:r>
                      <a:r>
                        <a:rPr lang="ru-RU" sz="1900" b="1" i="1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); «Профилактика профессионального выгорания педагогов» (Тихомирова)</a:t>
                      </a:r>
                    </a:p>
                    <a:p>
                      <a:pPr marL="171450" indent="-171450" algn="just">
                        <a:buFont typeface="Wingdings" pitchFamily="2" charset="2"/>
                        <a:buChar char="Ø"/>
                      </a:pPr>
                      <a:r>
                        <a:rPr lang="ru-RU" sz="1900" b="1" i="1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Партнерство с Бизнес –центром КО, проект «Склонность жителей региона к предпринимательской деятельности»</a:t>
                      </a:r>
                    </a:p>
                    <a:p>
                      <a:pPr marL="171450" indent="-171450" algn="just">
                        <a:buFont typeface="Wingdings" pitchFamily="2" charset="2"/>
                        <a:buChar char="Ø"/>
                      </a:pPr>
                      <a:r>
                        <a:rPr lang="ru-RU" sz="1900" b="1" i="1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Партнерство с МФЦ г. Костромы и КО, серия обучающих тренингов </a:t>
                      </a:r>
                      <a:r>
                        <a:rPr lang="ru-RU" sz="19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: </a:t>
                      </a:r>
                      <a:r>
                        <a:rPr lang="ru-RU" sz="1900" b="1" i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«Техники успешных коммуникаций при деловом общении», «Стресс и эмоциональное выгорание» (</a:t>
                      </a:r>
                      <a:r>
                        <a:rPr lang="ru-RU" sz="19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Сапоровская</a:t>
                      </a:r>
                      <a:r>
                        <a:rPr lang="ru-RU" sz="1900" b="1" i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, Уманская, Тихомирова, </a:t>
                      </a:r>
                      <a:r>
                        <a:rPr lang="ru-RU" sz="19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Опекина</a:t>
                      </a:r>
                      <a:r>
                        <a:rPr lang="ru-RU" sz="1900" b="1" i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)</a:t>
                      </a:r>
                      <a:endParaRPr lang="ru-RU" sz="1900" b="1" i="1" baseline="0" dirty="0" smtClean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  <a:p>
                      <a:pPr marL="171450" indent="-171450" algn="just">
                        <a:buFont typeface="Wingdings" pitchFamily="2" charset="2"/>
                        <a:buChar char="Ø"/>
                      </a:pPr>
                      <a:endParaRPr lang="ru-RU" sz="1900" b="1" i="1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8130" marR="58130" marT="0" marB="0"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9053" t="50270" r="20477" b="27388"/>
          <a:stretch>
            <a:fillRect/>
          </a:stretch>
        </p:blipFill>
        <p:spPr bwMode="auto">
          <a:xfrm>
            <a:off x="107504" y="122188"/>
            <a:ext cx="2952328" cy="13681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2411760" y="1484784"/>
            <a:ext cx="6623775" cy="11113"/>
          </a:xfrm>
          <a:prstGeom prst="line">
            <a:avLst/>
          </a:prstGeom>
          <a:noFill/>
          <a:ln w="7632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2934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algn="r"/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Cambria" pitchFamily="18" charset="0"/>
                <a:cs typeface="Times New Roman" pitchFamily="18" charset="0"/>
              </a:rPr>
            </a:br>
            <a:r>
              <a:rPr lang="ru-RU" sz="5400" b="1" dirty="0" smtClean="0">
                <a:latin typeface="Cambria" pitchFamily="18" charset="0"/>
                <a:cs typeface="Times New Roman" pitchFamily="18" charset="0"/>
              </a:rPr>
              <a:t>МЫ В РЕГИОНЕ</a:t>
            </a:r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Cambria" pitchFamily="18" charset="0"/>
                <a:cs typeface="Times New Roman" pitchFamily="18" charset="0"/>
              </a:rPr>
            </a:br>
            <a:endParaRPr lang="ru-RU" sz="36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2738051"/>
              </p:ext>
            </p:extLst>
          </p:nvPr>
        </p:nvGraphicFramePr>
        <p:xfrm>
          <a:off x="0" y="1559432"/>
          <a:ext cx="9144000" cy="594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3747"/>
                <a:gridCol w="7300253"/>
              </a:tblGrid>
              <a:tr h="5298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8130" marR="5813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ru-RU" sz="2400" i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2. Работа</a:t>
                      </a:r>
                      <a:r>
                        <a:rPr lang="ru-RU" sz="2400" i="0" baseline="0" dirty="0" smtClean="0">
                          <a:effectLst/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в экспертных советах и рабочих группах  Костромы и КО</a:t>
                      </a:r>
                    </a:p>
                    <a:p>
                      <a:pPr marL="285750" indent="-285750" algn="just">
                        <a:buFont typeface="Wingdings" pitchFamily="2" charset="2"/>
                        <a:buChar char="Ø"/>
                      </a:pPr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Совет</a:t>
                      </a:r>
                      <a:r>
                        <a:rPr lang="ru-RU" sz="1800" b="1" i="1" kern="1200" baseline="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</a:t>
                      </a:r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по науке и образованию при Губернаторе Костромской области (</a:t>
                      </a:r>
                      <a:r>
                        <a:rPr lang="ru-RU" sz="18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Екимчик</a:t>
                      </a:r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)</a:t>
                      </a:r>
                    </a:p>
                    <a:p>
                      <a:pPr marL="285750" indent="-285750" algn="just">
                        <a:buFont typeface="Wingdings" pitchFamily="2" charset="2"/>
                        <a:buChar char="Ø"/>
                      </a:pPr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Программа по профилактике суицидального поведения у  несовершеннолетних при уполномоченном по правам ребенка в КО (</a:t>
                      </a:r>
                      <a:r>
                        <a:rPr lang="ru-RU" sz="1800" b="1" i="1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Сапоровская</a:t>
                      </a:r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)</a:t>
                      </a:r>
                    </a:p>
                    <a:p>
                      <a:pPr marL="285750" indent="-285750" algn="just">
                        <a:buFont typeface="Wingdings" pitchFamily="2" charset="2"/>
                        <a:buChar char="Ø"/>
                      </a:pPr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Экспертный совет регионального жюри «Учитель года» (Голубев)</a:t>
                      </a: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3</a:t>
                      </a:r>
                      <a:r>
                        <a:rPr lang="ru-RU" sz="1800" b="1" i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. 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Вклад</a:t>
                      </a:r>
                      <a:r>
                        <a:rPr lang="ru-RU" sz="2400" b="1" i="0" kern="1200" baseline="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в организацию </a:t>
                      </a:r>
                      <a:r>
                        <a:rPr lang="ru-RU" sz="24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Всероссийской научно-практической конференции в КГУ «Психология и педагогика социального воспитания», посвященной 85-летию со дня рождения А.Н. </a:t>
                      </a:r>
                      <a:r>
                        <a:rPr lang="ru-RU" sz="24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Лутошкина</a:t>
                      </a:r>
                      <a:r>
                        <a:rPr lang="ru-RU" sz="2400" b="1" i="0" kern="1200" baseline="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(Кирпичник, Тихомирова)</a:t>
                      </a: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r>
                        <a:rPr lang="ru-RU" sz="2400" b="1" i="0" kern="1200" baseline="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4. Развитие системы психологической помощи населению в рамках работы «Центра психологического консультирования»</a:t>
                      </a:r>
                      <a:endParaRPr lang="ru-RU" sz="2400" b="1" i="0" kern="1200" dirty="0" smtClean="0">
                        <a:solidFill>
                          <a:schemeClr val="lt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+mn-cs"/>
                      </a:endParaRPr>
                    </a:p>
                    <a:p>
                      <a:pPr marL="285750" indent="-285750" algn="just">
                        <a:buFont typeface="Wingdings" pitchFamily="2" charset="2"/>
                        <a:buChar char="Ø"/>
                      </a:pPr>
                      <a:endParaRPr lang="ru-RU" sz="2400" i="1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8130" marR="58130" marT="0" marB="0"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9053" t="50270" r="20477" b="27388"/>
          <a:stretch>
            <a:fillRect/>
          </a:stretch>
        </p:blipFill>
        <p:spPr bwMode="auto">
          <a:xfrm>
            <a:off x="107504" y="122188"/>
            <a:ext cx="2952328" cy="13681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2411760" y="1484784"/>
            <a:ext cx="6623775" cy="11113"/>
          </a:xfrm>
          <a:prstGeom prst="line">
            <a:avLst/>
          </a:prstGeom>
          <a:noFill/>
          <a:ln w="7632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4" y="1619250"/>
            <a:ext cx="1812832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44" y="4725144"/>
            <a:ext cx="184823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" y="3429000"/>
            <a:ext cx="1803557" cy="124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535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algn="r"/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Cambria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>МЫ В УНИВЕРСИТЕТЕ</a:t>
            </a:r>
            <a:br>
              <a:rPr lang="ru-RU" sz="3600" b="1" dirty="0" smtClean="0">
                <a:latin typeface="Cambria" pitchFamily="18" charset="0"/>
                <a:cs typeface="Times New Roman" pitchFamily="18" charset="0"/>
              </a:rPr>
            </a:br>
            <a:endParaRPr lang="ru-RU" sz="36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0453523"/>
              </p:ext>
            </p:extLst>
          </p:nvPr>
        </p:nvGraphicFramePr>
        <p:xfrm>
          <a:off x="0" y="1559432"/>
          <a:ext cx="9144000" cy="6065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3747"/>
                <a:gridCol w="7300253"/>
              </a:tblGrid>
              <a:tr h="5298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0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8130" marR="58130" marT="0" marB="0"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Wingdings" pitchFamily="2" charset="2"/>
                        <a:buAutoNum type="arabicPeriod"/>
                      </a:pPr>
                      <a:r>
                        <a:rPr lang="ru-RU" sz="25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Активное участие в в рабочих группах КГУ: «Стратегия развития университета»; проектного </a:t>
                      </a:r>
                      <a:r>
                        <a:rPr lang="ru-RU" sz="25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интенсива</a:t>
                      </a:r>
                      <a:r>
                        <a:rPr lang="ru-RU" sz="25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" Прыжок в будущее" УНТИ 2035; «Модернизация педагогического образования в КГУ» «Цифровая среда университета»</a:t>
                      </a:r>
                    </a:p>
                    <a:p>
                      <a:pPr marL="342900" indent="-342900" algn="just">
                        <a:buFont typeface="Wingdings" pitchFamily="2" charset="2"/>
                        <a:buAutoNum type="arabicPeriod"/>
                      </a:pPr>
                      <a:r>
                        <a:rPr lang="ru-RU" sz="25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Работа студентов–психологов в период пандемии на телефоне горячей линии КГУ (рук. Каменский)</a:t>
                      </a:r>
                    </a:p>
                    <a:p>
                      <a:pPr marL="342900" indent="-342900" algn="just">
                        <a:buFont typeface="Wingdings" pitchFamily="2" charset="2"/>
                        <a:buAutoNum type="arabicPeriod"/>
                      </a:pPr>
                      <a:r>
                        <a:rPr lang="ru-RU" sz="25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Работа студентов-психологов в </a:t>
                      </a:r>
                      <a:r>
                        <a:rPr lang="ru-RU" sz="25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Innovation</a:t>
                      </a:r>
                      <a:r>
                        <a:rPr lang="ru-RU" sz="25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</a:t>
                      </a:r>
                      <a:r>
                        <a:rPr lang="ru-RU" sz="25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And</a:t>
                      </a:r>
                      <a:r>
                        <a:rPr lang="ru-RU" sz="25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</a:t>
                      </a:r>
                      <a:r>
                        <a:rPr lang="ru-RU" sz="25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skills</a:t>
                      </a:r>
                      <a:r>
                        <a:rPr lang="ru-RU" sz="25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, благодаря чему родилась </a:t>
                      </a:r>
                      <a:r>
                        <a:rPr lang="ru-RU" sz="25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коворкинг</a:t>
                      </a:r>
                      <a:r>
                        <a:rPr lang="ru-RU" sz="25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зона ИПП</a:t>
                      </a:r>
                      <a:endParaRPr lang="en-US" sz="2500" b="1" i="0" kern="1200" dirty="0" smtClean="0">
                        <a:solidFill>
                          <a:schemeClr val="lt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+mn-cs"/>
                      </a:endParaRPr>
                    </a:p>
                    <a:p>
                      <a:pPr marL="342900" indent="-342900" algn="just">
                        <a:buFont typeface="Wingdings" pitchFamily="2" charset="2"/>
                        <a:buAutoNum type="arabicPeriod"/>
                      </a:pPr>
                      <a:r>
                        <a:rPr lang="ru-RU" sz="25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Организация</a:t>
                      </a:r>
                      <a:r>
                        <a:rPr lang="ru-RU" sz="2500" b="1" i="0" kern="1200" baseline="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</a:t>
                      </a:r>
                      <a:r>
                        <a:rPr lang="ru-RU" sz="25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«Клуба игровых </a:t>
                      </a:r>
                      <a:r>
                        <a:rPr lang="ru-RU" sz="25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психотехнологий</a:t>
                      </a:r>
                      <a:r>
                        <a:rPr lang="ru-RU" sz="25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» (Крылова и К)</a:t>
                      </a:r>
                    </a:p>
                    <a:p>
                      <a:pPr marL="342900" indent="-342900" algn="just">
                        <a:buFont typeface="Wingdings" pitchFamily="2" charset="2"/>
                        <a:buAutoNum type="arabicPeriod"/>
                      </a:pPr>
                      <a:endParaRPr lang="ru-RU" sz="2400" b="1" i="0" kern="1200" dirty="0" smtClean="0">
                        <a:solidFill>
                          <a:schemeClr val="lt1"/>
                        </a:solidFill>
                        <a:effectLst/>
                        <a:latin typeface="Cambria" pitchFamily="18" charset="0"/>
                        <a:ea typeface="Cambria" pitchFamily="18" charset="0"/>
                        <a:cs typeface="+mn-cs"/>
                      </a:endParaRPr>
                    </a:p>
                    <a:p>
                      <a:pPr marL="457200" indent="-457200" algn="just">
                        <a:buFont typeface="Wingdings" pitchFamily="2" charset="2"/>
                        <a:buAutoNum type="arabicPeriod"/>
                      </a:pPr>
                      <a:endParaRPr lang="ru-RU" sz="2400" i="1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8130" marR="58130" marT="0" marB="0"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9053" t="50270" r="20477" b="27388"/>
          <a:stretch>
            <a:fillRect/>
          </a:stretch>
        </p:blipFill>
        <p:spPr bwMode="auto">
          <a:xfrm>
            <a:off x="107504" y="122188"/>
            <a:ext cx="2952328" cy="13681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2411760" y="1484784"/>
            <a:ext cx="6623775" cy="11113"/>
          </a:xfrm>
          <a:prstGeom prst="line">
            <a:avLst/>
          </a:prstGeom>
          <a:noFill/>
          <a:ln w="7632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28800"/>
            <a:ext cx="183569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73016"/>
            <a:ext cx="1825456" cy="232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" y="6052220"/>
            <a:ext cx="1835695" cy="1611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525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ша\Desktop\WhatsApp Image 2020-09-02 at 10.30.3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133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Xerox%20Phaser%203300MFP_20111027143927_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1" name="AutoShape 3" descr="Xerox%20Phaser%203300MFP_20111027143927_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152400"/>
            <a:ext cx="8812088" cy="3276600"/>
          </a:xfrm>
          <a:solidFill>
            <a:schemeClr val="accent5">
              <a:lumMod val="90000"/>
            </a:schemeClr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Костромская </a:t>
            </a:r>
            <a:r>
              <a:rPr lang="ru-RU" sz="3200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психологическая </a:t>
            </a:r>
            <a:r>
              <a:rPr lang="ru-RU" sz="3200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школа </a:t>
            </a:r>
            <a:br>
              <a:rPr lang="ru-RU" sz="3200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Преемственность традиций -  от социальной психологии группы как коллектива (Уманский,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Лутошкин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Сапоровскийи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К) до психологии стресса и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совладающего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поведения (Крюкова,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Сапоровская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Хазова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К) </a:t>
            </a:r>
            <a:b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6" descr="C:\Users\Олег\Pictures\im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71112"/>
            <a:ext cx="4724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" y="3581400"/>
            <a:ext cx="4114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 flipV="1">
            <a:off x="4267200" y="4382242"/>
            <a:ext cx="472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9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4104456" cy="343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40968"/>
            <a:ext cx="4205572" cy="343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7646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221088" cy="265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838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1"/>
            <a:ext cx="446449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6" y="3284984"/>
            <a:ext cx="4437111" cy="34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0094"/>
            <a:ext cx="4176464" cy="29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0399"/>
            <a:ext cx="4179928" cy="345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039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" y="13768"/>
            <a:ext cx="4824536" cy="406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128" y="2708920"/>
            <a:ext cx="429087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128" y="13768"/>
            <a:ext cx="4183368" cy="269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2" y="4077072"/>
            <a:ext cx="4824536" cy="260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00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algn="r"/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Cambria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>Сфера и направление </a:t>
            </a:r>
            <a:br>
              <a:rPr lang="ru-RU" sz="3600" b="1" dirty="0" smtClean="0">
                <a:latin typeface="Cambria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>деятельности кафедры</a:t>
            </a:r>
            <a:br>
              <a:rPr lang="ru-RU" sz="3600" b="1" dirty="0" smtClean="0">
                <a:latin typeface="Cambria" pitchFamily="18" charset="0"/>
                <a:cs typeface="Times New Roman" pitchFamily="18" charset="0"/>
              </a:rPr>
            </a:br>
            <a:endParaRPr lang="ru-RU" sz="36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5594922"/>
              </p:ext>
            </p:extLst>
          </p:nvPr>
        </p:nvGraphicFramePr>
        <p:xfrm>
          <a:off x="107504" y="1486996"/>
          <a:ext cx="9036496" cy="52539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0352"/>
                <a:gridCol w="7626144"/>
              </a:tblGrid>
              <a:tr h="52539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cap="all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Мы в мире</a:t>
                      </a:r>
                      <a:endParaRPr lang="ru-RU" sz="32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8130" marR="58130" marT="0" marB="0"/>
                </a:tc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2000" dirty="0" smtClean="0">
                          <a:effectLst/>
                          <a:latin typeface="Cambria" pitchFamily="18" charset="0"/>
                          <a:ea typeface="Cambria" pitchFamily="18" charset="0"/>
                        </a:rPr>
                        <a:t>Представление </a:t>
                      </a:r>
                      <a:r>
                        <a:rPr lang="ru-RU" sz="20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результатов научных исследований членов кафедры на международных </a:t>
                      </a:r>
                      <a:r>
                        <a:rPr lang="ru-RU" sz="2000" dirty="0" smtClean="0">
                          <a:effectLst/>
                          <a:latin typeface="Cambria" pitchFamily="18" charset="0"/>
                          <a:ea typeface="Cambria" pitchFamily="18" charset="0"/>
                        </a:rPr>
                        <a:t>площадках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1600" dirty="0" smtClean="0">
                          <a:effectLst/>
                          <a:latin typeface="Cambria" pitchFamily="18" charset="0"/>
                          <a:ea typeface="Cambria" pitchFamily="18" charset="0"/>
                        </a:rPr>
                        <a:t>Организация </a:t>
                      </a:r>
                      <a:r>
                        <a:rPr lang="ru-RU" sz="1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и проведение симпозиума «</a:t>
                      </a:r>
                      <a:r>
                        <a:rPr lang="en-US" sz="1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Stress</a:t>
                      </a:r>
                      <a:r>
                        <a:rPr lang="ru-RU" sz="1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-</a:t>
                      </a:r>
                      <a:r>
                        <a:rPr lang="en-US" sz="1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coping psychology</a:t>
                      </a:r>
                      <a:r>
                        <a:rPr lang="ru-RU" sz="1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: </a:t>
                      </a:r>
                      <a:r>
                        <a:rPr lang="en-US" sz="1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modern state and perspectives</a:t>
                      </a:r>
                      <a:r>
                        <a:rPr lang="ru-RU" sz="1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»  на 16 Европейском конгрессе по психологии  (Москва, 2-5 июля 2019 г). Модератор – проф. </a:t>
                      </a:r>
                      <a:r>
                        <a:rPr lang="ru-RU" sz="1600" dirty="0" smtClean="0">
                          <a:effectLst/>
                          <a:latin typeface="Cambria" pitchFamily="18" charset="0"/>
                          <a:ea typeface="Cambria" pitchFamily="18" charset="0"/>
                        </a:rPr>
                        <a:t>Крюкова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V Международная научная конференция «ПСИХОЛОГИЯ СТРЕССА И СОВЛАДАЮЩЕГО ПОВЕДЕНИЯ: ВЫЗОВЫ, РЕСУРСЫ, БЛАГОПОЛУЧИЕ» 26-28 сентября 2019 г.</a:t>
                      </a:r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800" dirty="0" smtClean="0">
                          <a:effectLst/>
                          <a:latin typeface="Cambria" pitchFamily="18" charset="0"/>
                          <a:ea typeface="Cambria" pitchFamily="18" charset="0"/>
                        </a:rPr>
                        <a:t>2. </a:t>
                      </a:r>
                      <a:r>
                        <a:rPr lang="ru-RU" sz="1800" cap="all" baseline="0" dirty="0" smtClean="0">
                          <a:effectLst/>
                          <a:latin typeface="Cambria" pitchFamily="18" charset="0"/>
                          <a:ea typeface="Cambria" pitchFamily="18" charset="0"/>
                        </a:rPr>
                        <a:t>Международное сотрудничество 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18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Cambria" pitchFamily="18" charset="0"/>
                          <a:ea typeface="Cambria" pitchFamily="18" charset="0"/>
                        </a:rPr>
                        <a:t>Договор о сотрудничестве с Гродненским государственным университете им. </a:t>
                      </a:r>
                      <a:r>
                        <a:rPr lang="ru-RU" sz="1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Янки Купалы Республика Беларусь, </a:t>
                      </a:r>
                      <a:r>
                        <a:rPr lang="ru-RU" sz="1600" dirty="0" err="1" smtClean="0">
                          <a:effectLst/>
                          <a:latin typeface="Cambria" pitchFamily="18" charset="0"/>
                          <a:ea typeface="Cambria" pitchFamily="18" charset="0"/>
                        </a:rPr>
                        <a:t>Шауляйский</a:t>
                      </a:r>
                      <a:r>
                        <a:rPr lang="ru-RU" sz="1600" dirty="0" smtClean="0">
                          <a:effectLst/>
                          <a:latin typeface="Cambria" pitchFamily="18" charset="0"/>
                          <a:ea typeface="Cambria" pitchFamily="18" charset="0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университет </a:t>
                      </a:r>
                      <a:r>
                        <a:rPr lang="ru-RU" sz="1600" dirty="0" smtClean="0">
                          <a:effectLst/>
                          <a:latin typeface="Cambria" pitchFamily="18" charset="0"/>
                          <a:ea typeface="Cambria" pitchFamily="18" charset="0"/>
                        </a:rPr>
                        <a:t> (Литва)</a:t>
                      </a:r>
                    </a:p>
                    <a:p>
                      <a:pPr marL="171450" indent="-1714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1600" dirty="0" smtClean="0">
                          <a:effectLst/>
                          <a:latin typeface="Cambria" pitchFamily="18" charset="0"/>
                          <a:ea typeface="Cambria" pitchFamily="18" charset="0"/>
                        </a:rPr>
                        <a:t>Проект международного российско-</a:t>
                      </a:r>
                      <a:r>
                        <a:rPr lang="ru-RU" sz="1600" baseline="0" dirty="0" smtClean="0">
                          <a:effectLst/>
                          <a:latin typeface="Cambria" pitchFamily="18" charset="0"/>
                          <a:ea typeface="Cambria" pitchFamily="18" charset="0"/>
                        </a:rPr>
                        <a:t>индийского </a:t>
                      </a:r>
                      <a:r>
                        <a:rPr lang="ru-RU" sz="1600" dirty="0" smtClean="0">
                          <a:effectLst/>
                          <a:latin typeface="Cambria" pitchFamily="18" charset="0"/>
                          <a:ea typeface="Cambria" pitchFamily="18" charset="0"/>
                        </a:rPr>
                        <a:t>сотрудничества </a:t>
                      </a:r>
                      <a:r>
                        <a:rPr lang="ru-RU" sz="16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 (КГУ — </a:t>
                      </a:r>
                      <a:r>
                        <a:rPr lang="ru-RU" sz="16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Barrackpore</a:t>
                      </a:r>
                      <a:r>
                        <a:rPr lang="ru-RU" sz="16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</a:t>
                      </a:r>
                      <a:r>
                        <a:rPr lang="ru-RU" sz="16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Rastraguru</a:t>
                      </a:r>
                      <a:r>
                        <a:rPr lang="ru-RU" sz="16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</a:t>
                      </a:r>
                      <a:r>
                        <a:rPr lang="ru-RU" sz="16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Surendranath</a:t>
                      </a:r>
                      <a:r>
                        <a:rPr lang="ru-RU" sz="16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</a:t>
                      </a:r>
                      <a:r>
                        <a:rPr lang="ru-RU" sz="16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College</a:t>
                      </a:r>
                      <a:r>
                        <a:rPr lang="ru-RU" sz="16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, факультет психологии)</a:t>
                      </a:r>
                      <a:endParaRPr lang="ru-RU" sz="1600" b="1" dirty="0">
                        <a:effectLst/>
                        <a:latin typeface="Cambria" pitchFamily="18" charset="0"/>
                        <a:ea typeface="Cambria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mbria" pitchFamily="18" charset="0"/>
                          <a:ea typeface="Cambria" pitchFamily="18" charset="0"/>
                        </a:rPr>
                        <a:t>4</a:t>
                      </a:r>
                      <a:r>
                        <a:rPr lang="ru-RU" sz="1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. </a:t>
                      </a:r>
                      <a:r>
                        <a:rPr lang="ru-RU" sz="1600" dirty="0" smtClean="0">
                          <a:effectLst/>
                          <a:latin typeface="Cambria" pitchFamily="18" charset="0"/>
                          <a:ea typeface="Cambria" pitchFamily="18" charset="0"/>
                        </a:rPr>
                        <a:t>Публикационная </a:t>
                      </a:r>
                      <a:r>
                        <a:rPr lang="ru-RU" sz="16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активность членов </a:t>
                      </a:r>
                      <a:r>
                        <a:rPr lang="ru-RU" sz="18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кафедры в изданиях </a:t>
                      </a:r>
                      <a:r>
                        <a:rPr lang="en-US" sz="1800" dirty="0" err="1">
                          <a:effectLst/>
                          <a:latin typeface="Cambria" pitchFamily="18" charset="0"/>
                          <a:ea typeface="Cambria" pitchFamily="18" charset="0"/>
                        </a:rPr>
                        <a:t>Wos</a:t>
                      </a:r>
                      <a:r>
                        <a:rPr lang="ru-RU" sz="18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, </a:t>
                      </a:r>
                      <a:r>
                        <a:rPr lang="en-US" sz="1800" dirty="0">
                          <a:effectLst/>
                          <a:latin typeface="Cambria" pitchFamily="18" charset="0"/>
                          <a:ea typeface="Cambria" pitchFamily="18" charset="0"/>
                        </a:rPr>
                        <a:t>Scopus</a:t>
                      </a:r>
                      <a:endParaRPr lang="ru-RU" sz="18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8130" marR="58130" marT="0" marB="0"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9053" t="50270" r="20477" b="27388"/>
          <a:stretch>
            <a:fillRect/>
          </a:stretch>
        </p:blipFill>
        <p:spPr bwMode="auto">
          <a:xfrm>
            <a:off x="179512" y="188640"/>
            <a:ext cx="2952328" cy="13681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2411760" y="1484784"/>
            <a:ext cx="6623775" cy="11113"/>
          </a:xfrm>
          <a:prstGeom prst="line">
            <a:avLst/>
          </a:prstGeom>
          <a:noFill/>
          <a:ln w="7632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743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algn="r"/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Cambria" pitchFamily="18" charset="0"/>
                <a:cs typeface="Times New Roman" pitchFamily="18" charset="0"/>
              </a:rPr>
            </a:br>
            <a:r>
              <a:rPr lang="ru-RU" sz="5400" b="1" cap="all" dirty="0" smtClean="0">
                <a:latin typeface="Cambria" pitchFamily="18" charset="0"/>
                <a:cs typeface="Times New Roman" pitchFamily="18" charset="0"/>
              </a:rPr>
              <a:t>МЫ в стране </a:t>
            </a:r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Cambria" pitchFamily="18" charset="0"/>
                <a:cs typeface="Times New Roman" pitchFamily="18" charset="0"/>
              </a:rPr>
            </a:br>
            <a:endParaRPr lang="ru-RU" sz="36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6195520"/>
              </p:ext>
            </p:extLst>
          </p:nvPr>
        </p:nvGraphicFramePr>
        <p:xfrm>
          <a:off x="107504" y="1323657"/>
          <a:ext cx="9036496" cy="5301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0556"/>
                <a:gridCol w="6905940"/>
              </a:tblGrid>
              <a:tr h="5301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8130" marR="58130" marT="0" marB="0"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Активное участие  в конкурсах Российского фонда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фундаментальных исследований (проект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на издание монографии «</a:t>
                      </a:r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Психология </a:t>
                      </a:r>
                      <a:r>
                        <a:rPr lang="ru-RU" sz="20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совладания</a:t>
                      </a:r>
                      <a:r>
                        <a:rPr lang="ru-RU" sz="2000" b="1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с трудностями в близких (межличностных) отношения</a:t>
                      </a:r>
                      <a:r>
                        <a:rPr lang="ru-RU" sz="2000" b="0" i="0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"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– Крюкова, </a:t>
                      </a:r>
                      <a:r>
                        <a:rPr lang="ru-RU" sz="2000" b="1" kern="1200" baseline="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Екимчик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, </a:t>
                      </a:r>
                      <a:r>
                        <a:rPr lang="ru-RU" sz="2000" b="1" kern="1200" baseline="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Опекина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); подана заявка на конкурс РНФ 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2. Два</a:t>
                      </a: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продолжающихся проекта РФФИ (рук. Крюкова; </a:t>
                      </a:r>
                      <a:r>
                        <a:rPr lang="ru-RU" sz="2000" b="1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Сапоровская</a:t>
                      </a: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)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3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. </a:t>
                      </a: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Получено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</a:t>
                      </a:r>
                      <a:r>
                        <a:rPr lang="ru-RU" sz="2000" b="1" kern="1200" baseline="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госзадание</a:t>
                      </a:r>
                      <a:r>
                        <a:rPr lang="ru-RU" sz="2000" b="1" kern="1200" baseline="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на выполнение НИР по теме «Близкие отношения и семья в жизненном пространстве вызовов современности: </a:t>
                      </a:r>
                      <a:r>
                        <a:rPr lang="ru-RU" sz="2000" b="1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совладание</a:t>
                      </a: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, ресурсы, развитие» (Крюкова, </a:t>
                      </a:r>
                      <a:r>
                        <a:rPr lang="ru-RU" sz="2000" b="1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Сапоровская</a:t>
                      </a: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, </a:t>
                      </a:r>
                      <a:r>
                        <a:rPr lang="ru-RU" sz="2000" b="1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Хазова</a:t>
                      </a: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, Тихомирова, </a:t>
                      </a:r>
                      <a:r>
                        <a:rPr lang="ru-RU" sz="2000" b="1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Опекина</a:t>
                      </a: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и др.)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4.  Активная работа членов кафедры в качестве внешних экспертов диссертаций представленных на соискание ученой степени кандидата или доктора психологических наук 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ru-RU" sz="22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8130" marR="58130" marT="0" marB="0"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9053" t="50270" r="20477" b="27388"/>
          <a:stretch>
            <a:fillRect/>
          </a:stretch>
        </p:blipFill>
        <p:spPr bwMode="auto">
          <a:xfrm>
            <a:off x="179512" y="188640"/>
            <a:ext cx="2952328" cy="10801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2411760" y="1268760"/>
            <a:ext cx="6623775" cy="11113"/>
          </a:xfrm>
          <a:prstGeom prst="line">
            <a:avLst/>
          </a:prstGeom>
          <a:noFill/>
          <a:ln w="7632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2" y="1340768"/>
            <a:ext cx="2055644" cy="229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4" y="3635152"/>
            <a:ext cx="2127560" cy="299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051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</a:bodyPr>
          <a:lstStyle/>
          <a:p>
            <a:pPr algn="r"/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Cambria" pitchFamily="18" charset="0"/>
                <a:cs typeface="Times New Roman" pitchFamily="18" charset="0"/>
              </a:rPr>
            </a:br>
            <a:r>
              <a:rPr lang="ru-RU" sz="5400" b="1" cap="all" dirty="0" smtClean="0">
                <a:latin typeface="Cambria" pitchFamily="18" charset="0"/>
                <a:cs typeface="Times New Roman" pitchFamily="18" charset="0"/>
              </a:rPr>
              <a:t>Мы в стране</a:t>
            </a:r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Cambria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Cambria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Cambria" pitchFamily="18" charset="0"/>
                <a:cs typeface="Times New Roman" pitchFamily="18" charset="0"/>
              </a:rPr>
            </a:br>
            <a:endParaRPr lang="ru-RU" sz="36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8179136"/>
              </p:ext>
            </p:extLst>
          </p:nvPr>
        </p:nvGraphicFramePr>
        <p:xfrm>
          <a:off x="107504" y="1559432"/>
          <a:ext cx="8928031" cy="5222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8"/>
                <a:gridCol w="6695783"/>
              </a:tblGrid>
              <a:tr h="5181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8130" marR="58130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5. Организация работы Диссертационного совета Д 212.094.03 по специальностям 19.00.05 – Социальная психология (психологические науки), 19.00.13  - психология развития,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акмеология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(психологические науки)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6. В рамках всероссийского учебно-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методическиго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сбора «Школа военных психологов», посвященный вопросам профессиональной ориентации военнослужащих</a:t>
                      </a: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(н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а базе Военной академии радиационной, химической и биологической защиты имени Маршала Советского Союза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С.К.Тимошенко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)</a:t>
                      </a: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Тихомирова и Голубев выступили ведущими мастер-класса и экспертами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7.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 Сотрудничество с Советом Федераций  в рамках организации серии круглых столов «Формирование психологической безопасной среды в образовательных учреждениях»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endParaRPr lang="ru-RU" sz="1000" dirty="0">
                        <a:effectLst/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58130" marR="58130" marT="0" marB="0"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9053" t="50270" r="20477" b="27388"/>
          <a:stretch>
            <a:fillRect/>
          </a:stretch>
        </p:blipFill>
        <p:spPr bwMode="auto">
          <a:xfrm>
            <a:off x="179512" y="188640"/>
            <a:ext cx="2952328" cy="13681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2411760" y="1484784"/>
            <a:ext cx="6623775" cy="11113"/>
          </a:xfrm>
          <a:prstGeom prst="line">
            <a:avLst/>
          </a:prstGeom>
          <a:noFill/>
          <a:ln w="7632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2267744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2088232" cy="257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9400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535</Words>
  <Application>Microsoft Office PowerPoint</Application>
  <PresentationFormat>Экран (4:3)</PresentationFormat>
  <Paragraphs>45</Paragraphs>
  <Slides>12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КАФЕДРА ОБЩЕЙ И СОЦИАЛЬНОЙ ПСИХОЛОГИИ        Заведующий кафедрой д. псх .н., проф.  Сапоровская М.В.   saporov35@mail.ru  </vt:lpstr>
      <vt:lpstr>Презентация PowerPoint</vt:lpstr>
      <vt:lpstr>   Костромская психологическая школа  Преемственность традиций -  от социальной психологии группы как коллектива (Уманский, Лутошкин, Сапоровскийи К) до психологии стресса и совладающего поведения (Крюкова, Сапоровская, Хазова и К)   </vt:lpstr>
      <vt:lpstr>Презентация PowerPoint</vt:lpstr>
      <vt:lpstr>Презентация PowerPoint</vt:lpstr>
      <vt:lpstr>Презентация PowerPoint</vt:lpstr>
      <vt:lpstr> Сфера и направление  деятельности кафедры </vt:lpstr>
      <vt:lpstr> МЫ в стране  </vt:lpstr>
      <vt:lpstr> Мы в стране  </vt:lpstr>
      <vt:lpstr> Мы  в регионе </vt:lpstr>
      <vt:lpstr> МЫ В РЕГИОНЕ </vt:lpstr>
      <vt:lpstr> МЫ В УНИВЕРСИТЕТЕ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ОБЩЕЙ И СОЦИАЛЬНОЙ ПСИХОЛОГИИ   Заведующий кафедрой д. псх .н., проф.  Сапоровская М.В.   saporov35@mail.ru</dc:title>
  <dc:creator>Маша</dc:creator>
  <cp:lastModifiedBy>Маша</cp:lastModifiedBy>
  <cp:revision>19</cp:revision>
  <dcterms:created xsi:type="dcterms:W3CDTF">2020-07-06T17:23:48Z</dcterms:created>
  <dcterms:modified xsi:type="dcterms:W3CDTF">2020-09-02T07:59:37Z</dcterms:modified>
</cp:coreProperties>
</file>